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87" r:id="rId19"/>
    <p:sldId id="279" r:id="rId20"/>
    <p:sldId id="280" r:id="rId21"/>
    <p:sldId id="278" r:id="rId22"/>
    <p:sldId id="260" r:id="rId23"/>
    <p:sldId id="281" r:id="rId24"/>
    <p:sldId id="282" r:id="rId25"/>
    <p:sldId id="29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2166 294 24575,'-9'-10'0,"-5"8"0,-2-17 0,-12 11 0,-2-14 0,-7 3 0,-9-1 0,7-3 0,-16 1 0,16-3 0,-7 4 0,16 4 0,1 10 0,13-2 0,2 8 0,5-3 0,-4 4 0,-2 0 0,-12-5 0,-3 3 0,-16-3 0,7 5 0,-15 0 0,14 0 0,-14 0 0,14 0 0,-6 0 0,9 0 0,0 0 0,0 0 0,-9-7 0,6 6 0,-6-6 0,1 7 0,-3-6 0,-9 4 0,9-4 0,2 1 0,16 3 0,2-3 0,6 0 0,7 4 0,0-4 0,7 5 0,-4 0 0,-3 0 0,-4 0 0,-2 0 0,-1 0 0,6 0 0,2 0 0,-1 0 0,5 0 0,-3 0 0,-1 5 0,-2-4 0,-5 8 0,-7-2 0,4 4 0,-4-5 0,12 3 0,2-4 0,5 0 0,0-1 0,4 0 0,1 0 0,4 5 0,0-1 0,0 0 0,0 0 0,0 0 0,0 1 0,-6 12 0,0-3 0,-10 10 0,4-7 0,-4 7 0,5-5 0,-5 6 0,-13 11 0,10-14 0,-15 21 0,16-17 0,-1 0 0,2-2 0,11-12 0,-3 4 0,8-10 0,-4 4 0,5-5 0,0 0 0,0 0 0,0 0 0,0 0 0,-4 0 0,-2 5 0,-5 9 0,-6 7 0,3 7 0,-4 0 0,7-7 0,-2 5 0,7-17 0,1 9 0,1-17 0,3 5 0,-3-7 0,4 1 0,0 0 0,0 6 0,0 7 0,0 9 0,0 6 0,0 0 0,0 0 0,0 0 0,0-7 0,0-1 0,0-8 0,0-5 0,0-2 0,0-5 0,0 5 0,0 2 0,4 5 0,2 0 0,10 10 0,-5-8 0,9 8 0,-8-10 0,8-4 0,-3 3 0,-1-4 0,4 1 0,-3-2 0,4-4 0,0 4 0,7-2 0,-5 2 0,13-3 0,-13-1 0,5 0 0,0 1 0,3-1 0,-1 1 0,5 0 0,-5-1 0,7 2 0,-7-2 0,6 1 0,-13-1 0,12-4 0,-5-2 0,0-5 0,22 0 0,-10 0 0,14 0 0,-10 0 0,0 0 0,-7 0 0,15 0 0,-6 0 0,0-6 0,-2-1 0,-1-12 0,-5 4 0,5-10 0,-15 12 0,6-5 0,-18 3 0,9 2 0,-16 3 0,4 1 0,-6-2 0,13-6 0,-4 0 0,10-5 0,-6 10 0,22-29 0,2 7 0,4-11 0,-3 10 0,-17 12 0,0 0 0,-6 0 0,-4 6 0,-9 2 0,3 6 0,-5 0 0,-4 0 0,3-6 0,6-17 0,5 0 0,1-7 0,3 4 0,-6 12 0,1-6 0,-3 8 0,-4 0 0,-1 5 0,-5 1 0,-1 6 0,-4-4 0,6-9 0,0 0 0,1-14 0,2 13 0,-8-5 0,4 6 0,-5 7 0,0-5 0,0 9 0,0-3 0,0 5 0,0 1 0,0-1 0,0-5 0,0 4 0,0-10 0,0 9 0,0-3 0,0 5 0,0 0 0,-4 0 0,3 0 0,-8-6 0,4 5 0,-6-10 0,1 4 0,4 0 0,-2 1 0,3 6 0,-4 0 0,4 1 0,-3 3 0,3 1 0,0 1 0,-2 2 0,6-7 0,-2 4 0,3-4 0,0 0 0,0 0 0,0-1 0,0 0 0,-4 0 0,3-6 0,-8 0 0,2-14 0,-4-1 0,-1 0 0,0 1 0,6 13 0,-3-4 0,8 10 0,-8-4 0,8 6 0,0 3 0,2 2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29:3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2046 391 24575,'-21'-5'0,"-17"-8"0,13 5 0,-28-11 0,12 5 0,-7-7 0,-6-1 0,-4-4 0,7 10 0,-24-13 0,25 7 0,-27-3 0,24-8 0,-12 15 0,23-13 0,-12 15 0,6-9 0,0 15 0,2-8 0,8 11 0,1 0 0,7 2 0,2 5 0,12 0 0,-4 0 0,9 0 0,-3 0 0,5 0 0,-5 0 0,-2 0 0,-5 0 0,5 0 0,-4 0 0,10 0 0,-26 6 0,9 1 0,-19 6 0,9 0 0,7-2 0,1 1 0,14-6 0,-5 3 0,9-8 0,1 8 0,2-8 0,3 7 0,-17-2 0,4 4 0,-10 1 0,7 0 0,-1 0 0,-18 16 0,-12 4 0,-1 6 0,-3-2 0,18-10 0,8-7 0,2 4 0,12-11 0,1 3 0,6-5 0,0 0 0,4 0 0,1 0 0,0-1 0,-2 7 0,-3 0 0,-1 1 0,4 4 0,-2-10 0,7 10 0,-3-4 0,-1 5 0,4 7 0,-4 2 0,5 7 0,0 0 0,0 0 0,0 0 0,0 0 0,0 0 0,0-7 0,0 15 0,0-20 0,0 13 0,5-17 0,0-5 0,5 4 0,5-4 0,3 12 0,4-5 0,10 15 0,-7-8 0,13 4 0,-4 4 0,3-11 0,3 5 0,-3-7 0,-5 5 0,3-9 0,-3 8 0,5-16 0,0 5 0,-7-6 0,6 0 0,-6 0 0,7 0 0,9-5 0,-7-2 0,15-5 0,10 0 0,7 0 0,5 0 0,1 0 0,-8 0 0,22 0 0,-9 0 0,9-7 0,-11-2 0,-1-7 0,-10 1 0,8 0 0,-8-8 0,0 6 0,8-5 0,-8-1 0,1 6 0,6-12 0,-25 13 0,13-12 0,-25 14 0,0-5 0,-11 8 0,-12 1 0,-2 4 0,-5-2 0,0 3 0,-4-4 0,-1 0 0,-4 1 0,4-1 0,2-5 0,-1-2 0,4-5 0,-3 0 0,0-1 0,6-25 0,-5 12 0,7-21 0,-2 19 0,0 0 0,-5 6 0,-1 3 0,-6 7 0,0-1 0,0 1 0,0-8 0,0-1 0,0 0 0,0-6 0,0 13 0,-5-5 0,4 6 0,-8 11 0,3-8 0,-3 12 0,-1-13 0,-5 9 0,3-9 0,-8 3 0,3-4 0,-11 4 0,5-4 0,-6 4 0,8-5 0,5 6 0,-4 6 0,9 2 0,-3 7 0,5-7 0,0 7 0,1-3 0,0 4 0,-1 0 0,1 0 0,-1 0 0,0 0 0,-6 0 0,-1 0 0,0 0 0,-4 0 0,14 4 0,-13-3 0,13 7 0,-9-7 0,7 3 0,3 0 0,1 0 0,1 4 0,2 0 0,-7-4 0,7 4 0,-7-4 0,8 5 0,-8-1 0,4 0 0,-1 0 0,-2 0 0,6 0 0,-6 0 0,2-4 0,1 4 0,-3-4 0,6 1 0,-3-1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753 170 24575,'-5'-9'0,"4"-4"0,-8 11 0,-4-2 0,-5-8 0,-17 2 0,-2-10 0,0 6 0,-6-1 0,22 8 0,-12-6 0,20 7 0,-5-1 0,8 2 0,0 5 0,4-4 0,-2 3 0,7-8 0,-8 8 0,-1-4 0,-1 5 0,-11 0 0,-6 0 0,0 0 0,-15 0 0,14 0 0,-5-5 0,8 3 0,0-4 0,6 6 0,3 0 0,7 0 0,1 0 0,-1 0 0,0 0 0,5 5 0,1 1 0,-1 4 0,3 0 0,-2 1 0,4-2 0,0 1 0,0 0 0,0 0 0,0 0 0,0 1 0,0-1 0,0 1 0,0-1 0,0 1 0,0-1 0,0 1 0,0 0 0,0 0 0,0 0 0,0 6 0,0-4 0,-6 11 0,4-5 0,-8 1 0,4-3 0,-5-6 0,4 0 0,2 0 0,5 0 0,0-1 0,0 0 0,0-1 0,0 0 0,0 0 0,0 1 0,0 6 0,0 3 0,0 16 0,-5-7 0,3 6 0,-9-8 0,9 0 0,-4-7 0,6-1 0,0-8 0,0 1 0,0 0 0,0-1 0,0 0 0,0 0 0,0 7 0,0-4 0,0 11 0,0-12 0,0 6 0,0-7 0,0 0 0,0-1 0,0 0 0,0 0 0,0 0 0,0 1 0,0 7 0,6 1 0,1 7 0,0 0 0,5 0 0,-6-7 0,1-2 0,-2-6 0,0 0 0,-4 0 0,8-5 0,-8 4 0,8-4 0,-3 5 0,5-1 0,1 8 0,0 1 0,1 7 0,-2-7 0,2 5 0,-2-11 0,-4 5 0,3-8 0,-9 1 0,9-5 0,-5-2 0,6 1 0,-1 1 0,0 0 0,1 3 0,0-3 0,0 5 0,6 1 0,-4-1 0,4 1 0,-6-6 0,0 3 0,0-7 0,0 2 0,-1-4 0,-4 5 0,2-4 0,-2 4 0,4-5 0,1 0 0,7 0 0,1 6 0,7-5 0,-7 10 0,5-10 0,-11 4 0,4-5 0,-6 0 0,0 0 0,-1 0 0,1 0 0,-1 0 0,0 0 0,0 0 0,1 0 0,-1 0 0,0-4 0,0-2 0,1-11 0,0 4 0,-4-4 0,3 6 0,-4 0 0,0 0 0,3 0 0,-7 0 0,2 0 0,-4 0 0,7-16 0,-5 6 0,10-14 0,-10 9 0,9 0 0,-10 7 0,5-6 0,1-3 0,0 0 0,7-6 0,-1 8 0,-6-1 0,-1 1 0,-1 7 0,-4-5 0,11-15 0,-5 15 0,9-28 0,-4 31 0,-4-7 0,-2 3 0,-2 13 0,-2-6 0,2 7 0,-4 0 0,0 1 0,0 0 0,0 0 0,0-1 0,0 0 0,0 0 0,0 1 0,0-1 0,0 1 0,0 0 0,0 0 0,0 0 0,0 0 0,0-8 0,0-1 0,-4 0 0,2-6 0,-7 13 0,7-6 0,-7 7 0,7 0 0,-2 0 0,4 1 0,-5 4 0,3-3 0,-7-2 0,7-1 0,-7-4 0,7-1 0,-7 4 0,7-4 0,-7 6 0,7 1 0,-7 4 0,4 2 0,0-1 0,-4 4 0,4-3 0,0 0 0,-4 3 0,7-3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4:3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875 196 24575,'-5'-11'0,"3"-4"0,-8 14 0,-5-5 0,-6-7 0,-20 2 0,-1-12 0,-1 6 0,-8 0 0,26 8 0,-13-5 0,23 7 0,-5-1 0,8 2 0,0 6 0,6-5 0,-4 4 0,8-9 0,-7 8 0,-3-3 0,-1 5 0,-13 0 0,-6 0 0,-1 0 0,-17 0 0,17 0 0,-7-6 0,9 4 0,1-5 0,8 7 0,2 0 0,8 0 0,1 0 0,0 0 0,0 0 0,4 6 0,2 0 0,-1 7 0,5-2 0,-5 1 0,6-1 0,0 0 0,0 1 0,0-1 0,0 1 0,0 0 0,0 0 0,0 0 0,0 0 0,0 0 0,0 1 0,0-1 0,0 1 0,0-1 0,0 1 0,0 7 0,0-6 0,-6 14 0,4-6 0,-10 1 0,4-3 0,-4-8 0,4 1 0,3-1 0,5 1 0,0-1 0,0-1 0,0 0 0,0-1 0,0 1 0,0 0 0,0 8 0,0 2 0,0 19 0,-7-8 0,5 8 0,-11-10 0,11 0 0,-4-8 0,6-2 0,0-8 0,0 1 0,0-1 0,0-1 0,0 1 0,0-1 0,0 10 0,0-7 0,0 14 0,0-14 0,0 6 0,0-7 0,0-1 0,0 0 0,0 0 0,0 0 0,0-1 0,0 2 0,0 7 0,6 2 0,2 8 0,1 0 0,4 0 0,-6-8 0,1-2 0,-2-8 0,0 1 0,-5-1 0,10-5 0,-10 4 0,9-4 0,-3 6 0,6-1 0,1 9 0,-1 1 0,2 7 0,-1-6 0,1 4 0,-2-12 0,-5 5 0,3-7 0,-9-2 0,9-4 0,-5-2 0,6 1 0,0 1 0,1 0 0,-1 4 0,1-4 0,-1 5 0,9 1 0,-7 0 0,6 1 0,-7-7 0,0 4 0,-1-10 0,1 5 0,-1-6 0,-5 5 0,3-3 0,-4 3 0,6-5 0,1 0 0,7 0 0,2 7 0,8-6 0,-7 12 0,5-12 0,-14 5 0,7-6 0,-9 0 0,1 0 0,-1 0 0,0 0 0,0 0 0,0 0 0,0 0 0,0 0 0,0 0 0,-1-5 0,1-2 0,1-12 0,0 4 0,-5-5 0,3 7 0,-4 0 0,0 1 0,4-1 0,-9 0 0,3 1 0,-5-1 0,8-17 0,-6 5 0,12-15 0,-12 10 0,11 0 0,-11 8 0,5-6 0,0-5 0,2 1 0,7-8 0,-1 10 0,-7 0 0,-1 0 0,-1 8 0,-5-6 0,14-17 0,-8 18 0,11-33 0,-3 35 0,-6-7 0,-2 4 0,-2 13 0,-3-5 0,3 7 0,-5 1 0,0 0 0,0 1 0,0-1 0,0 0 0,0-1 0,0 0 0,0 1 0,0 0 0,0 0 0,0 1 0,0 0 0,0-1 0,0 1 0,0-10 0,0-1 0,-5 0 0,3-6 0,-9 13 0,10-5 0,-11 7 0,11 0 0,-5 1 0,6 0 0,-6 5 0,5-3 0,-10-3 0,9-1 0,-9-4 0,9-2 0,-9 5 0,10-5 0,-11 8 0,11 0 0,-10 6 0,5 1 0,0 0 0,-4 4 0,4-4 0,0 0 0,-5 4 0,10-4 0,-5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7T16:55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287 24575,'-9'-17'0,"7"-4"0,-13 19 0,-6-7 0,-11-10 0,-27 3 0,-3-18 0,-1 10 0,-10-1 0,36 12 0,-19-8 0,35 10 0,-9 0 0,12 2 0,1 9 0,7-7 0,-4 5 0,12-12 0,-12 12 0,-4-5 0,-1 7 0,-18 0 0,-10 0 0,-1 0 0,-26 0 0,26 0 0,-11-10 0,15 7 0,0-6 0,11 9 0,4 0 0,11 0 0,2 0 0,0 0 0,0 0 0,7 8 0,1 1 0,0 9 0,6-1 0,-7 0 0,9-1 0,0 1 0,0-1 0,0 2 0,0-2 0,0 2 0,0 0 0,0-1 0,0 1 0,0 0 0,0 0 0,0 0 0,0 1 0,0-1 0,0 0 0,0 12 0,0-9 0,-10 19 0,8-7 0,-16-1 0,7-2 0,-7-12 0,7 0 0,3 0 0,8 1 0,0-2 0,0 0 0,0-1 0,0-1 0,0 0 0,0 1 0,0 12 0,0 4 0,0 26 0,-10-11 0,8 11 0,-18-14 0,18-1 0,-8-10 0,10-4 0,0-11 0,0 0 0,0 0 0,0-2 0,0 1 0,0 0 0,0 13 0,0-9 0,0 20 0,0-20 0,0 8 0,0-10 0,0-1 0,0-1 0,0 0 0,0 0 0,0 0 0,0 2 0,0 10 0,9 4 0,4 10 0,-1 1 0,7-1 0,-8-10 0,1-4 0,-4-11 0,0 1 0,-6-1 0,13-8 0,-13 6 0,14-5 0,-6 7 0,8 0 0,2 12 0,1 2 0,0 12 0,0-12 0,0 9 0,-2-20 0,-7 8 0,4-11 0,-14 0 0,15-8 0,-8-3 0,9 1 0,-1 2 0,1 0 0,0 6 0,1-5 0,-1 7 0,12 2 0,-9-2 0,9 2 0,-11-10 0,-1 6 0,0-14 0,1 6 0,-1-8 0,-8 9 0,4-7 0,-4 6 0,7-8 0,1 0 0,12 0 0,3 9 0,11-6 0,-12 15 0,9-16 0,-19 6 0,8-8 0,-12 0 0,0 0 0,0 0 0,-1 0 0,1 0 0,-1 0 0,1 0 0,0 0 0,-1 0 0,0-7 0,0-3 0,2-18 0,-1 6 0,-6-8 0,5 12 0,-7-1 0,0 1 0,6-1 0,-13 1 0,5-1 0,-8 1 0,11-27 0,-8 9 0,18-22 0,-19 14 0,18 0 0,-18 12 0,8-9 0,1-7 0,2 1 0,10-11 0,-1 14 0,-9 0 0,-4 0 0,-1 11 0,-6-8 0,20-23 0,-11 23 0,16-47 0,-7 52 0,-6-11 0,-4 6 0,-2 20 0,-6-9 0,6 11 0,-8 2 0,0-1 0,0 2 0,0-1 0,0-1 0,0-1 0,0 1 0,0 0 0,0 0 0,0 1 0,0 0 0,0 1 0,0-1 0,0 0 0,0-13 0,0-2 0,-8-1 0,6-8 0,-15 20 0,15-9 0,-14 12 0,14-1 0,-7 1 0,9 0 0,-8 8 0,6-5 0,-15-3 0,15-2 0,-14-7 0,14-3 0,-15 9 0,15-8 0,-15 11 0,15 1 0,-13 7 0,6 3 0,0 0 0,-6 5 0,7-5 0,-2 0 0,-5 5 0,13-5 0,-6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10101268" y="5824544"/>
            <a:ext cx="2057400" cy="76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 (Cluster – Centroid – Cluster – Centroid (loop))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We found Item 3 to be closer to Cluster B than Cluster A, hence reassign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02" y="2924956"/>
            <a:ext cx="7667715" cy="3159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14:cNvPr>
              <p14:cNvContentPartPr/>
              <p14:nvPr/>
            </p14:nvContentPartPr>
            <p14:xfrm>
              <a:off x="9150138" y="4545369"/>
              <a:ext cx="779760" cy="61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2DD81F-1A6D-5043-85A4-DF50084D11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1498" y="4536729"/>
                <a:ext cx="79740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14:cNvPr>
              <p14:cNvContentPartPr/>
              <p14:nvPr/>
            </p14:nvContentPartPr>
            <p14:xfrm>
              <a:off x="6354378" y="4537449"/>
              <a:ext cx="901440" cy="53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3A0CBD-C61A-2942-B34D-8ADAB1262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378" y="4528809"/>
                <a:ext cx="9190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Cluster A: 1,2 Cluster B: 3,4,5 </a:t>
            </a:r>
          </a:p>
          <a:p>
            <a:r>
              <a:rPr lang="en-IN" sz="2400" dirty="0"/>
              <a:t>Re-compute centroids </a:t>
            </a:r>
          </a:p>
          <a:p>
            <a:pPr lvl="1"/>
            <a:r>
              <a:rPr lang="en-IN" sz="2000" dirty="0"/>
              <a:t>Centroid A = (1.5, 1), Centroid B = (5.33, 6.33)</a:t>
            </a:r>
          </a:p>
          <a:p>
            <a:r>
              <a:rPr lang="en-IN" sz="2400" dirty="0"/>
              <a:t>Re-compute distances of records to centroids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35" y="3751601"/>
            <a:ext cx="6267330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IN" sz="2400" dirty="0"/>
              <a:t>University wants to figure out their actual competition! Can you help??</a:t>
            </a:r>
            <a:br>
              <a:rPr lang="en-IN" sz="2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 – University name </a:t>
            </a:r>
          </a:p>
          <a:p>
            <a:pPr lvl="1"/>
            <a:r>
              <a:rPr lang="en-IN" sz="1600" dirty="0"/>
              <a:t>State – 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Top10 - % new fresh men in top 10% of high school class </a:t>
            </a:r>
          </a:p>
          <a:p>
            <a:pPr lvl="1"/>
            <a:r>
              <a:rPr lang="en-IN" sz="1600" dirty="0"/>
              <a:t>Accept - % 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 – student to faculty ratio </a:t>
            </a:r>
          </a:p>
          <a:p>
            <a:pPr lvl="1"/>
            <a:r>
              <a:rPr lang="en-IN" sz="1600" dirty="0"/>
              <a:t>Expenses – 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 – Graduation rate%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>
                <a:highlight>
                  <a:srgbClr val="FFFF00"/>
                </a:highlight>
              </a:rPr>
              <a:t>Dataset - </a:t>
            </a:r>
            <a:r>
              <a:rPr lang="en-IN" sz="1800" dirty="0" err="1">
                <a:highlight>
                  <a:srgbClr val="FFFF00"/>
                </a:highlight>
              </a:rPr>
              <a:t>Universities_Clustering.csv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sz="1800" dirty="0">
                <a:highlight>
                  <a:srgbClr val="FFFF00"/>
                </a:highlight>
              </a:rPr>
              <a:t>Code Block - </a:t>
            </a:r>
            <a:r>
              <a:rPr lang="en-IN" sz="1800" dirty="0" err="1">
                <a:highlight>
                  <a:srgbClr val="FFFF00"/>
                </a:highlight>
              </a:rPr>
              <a:t>Clustering.ipynb</a:t>
            </a:r>
            <a:r>
              <a:rPr lang="en-IN" sz="18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IN" sz="1800" dirty="0">
              <a:highlight>
                <a:srgbClr val="FFFF00"/>
              </a:highlight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0837"/>
            <a:ext cx="5257800" cy="4319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480318"/>
            <a:ext cx="3980681" cy="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IN" b="1" dirty="0"/>
              <a:t>Hierarchical Clustering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clustering technique for identifying groups in the dataset </a:t>
            </a:r>
          </a:p>
          <a:p>
            <a:r>
              <a:rPr lang="en-IN" dirty="0"/>
              <a:t>Not required to pre-specify the number of clusters to be generated as is required by the k-means approach. </a:t>
            </a:r>
          </a:p>
          <a:p>
            <a:r>
              <a:rPr lang="en-IN" dirty="0"/>
              <a:t>Hierarchical clustering has an added advantage over K-means clustering - results in an attractive tree-based representation of the observations called a dendrogram.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built starting from the leaves and combining clusters up to the trunk.</a:t>
            </a:r>
          </a:p>
          <a:p>
            <a:r>
              <a:rPr lang="en-IN" sz="2400" dirty="0"/>
              <a:t>Sequentially merge group of records 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Repeat point 3 and stop when single cluster remains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Before going further we need to understand first point better</a:t>
            </a:r>
          </a:p>
          <a:p>
            <a:pPr lvl="1"/>
            <a:r>
              <a:rPr lang="en-IN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dirty="0"/>
              <a:t>We are using </a:t>
            </a:r>
            <a:r>
              <a:rPr lang="en-IN" b="1" dirty="0"/>
              <a:t>Euclidean</a:t>
            </a:r>
            <a:r>
              <a:rPr lang="en-IN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0736-3EDC-554C-9FE7-CA8D131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4521C-4D6C-D040-86BC-B2EEBC725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How will you calculate the distance between a point and a cluster?</a:t>
            </a:r>
          </a:p>
        </p:txBody>
      </p:sp>
    </p:spTree>
    <p:extLst>
      <p:ext uri="{BB962C8B-B14F-4D97-AF65-F5344CB8AC3E}">
        <p14:creationId xmlns:p14="http://schemas.microsoft.com/office/powerpoint/2010/main" val="233147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Merge 1 &amp; 2 into cluster A</a:t>
            </a:r>
          </a:p>
          <a:p>
            <a:r>
              <a:rPr lang="en-IN" sz="2000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81" y="3876923"/>
            <a:ext cx="6619162" cy="177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7" y="3891455"/>
            <a:ext cx="2698944" cy="183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44" y="3821723"/>
            <a:ext cx="2916696" cy="187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DB6F-5767-1F42-8022-284DEB53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675" y="1663052"/>
            <a:ext cx="2248313" cy="18306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14:cNvPr>
              <p14:cNvContentPartPr/>
              <p14:nvPr/>
            </p14:nvContentPartPr>
            <p14:xfrm>
              <a:off x="8210182" y="2737597"/>
              <a:ext cx="321120" cy="49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F95034-14AC-8D46-B030-3CEEEB75F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182" y="2728597"/>
                <a:ext cx="338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</a:t>
            </a:r>
          </a:p>
          <a:p>
            <a:pPr lvl="1"/>
            <a:r>
              <a:rPr lang="en-IN" sz="2000" dirty="0"/>
              <a:t>Distance (3 and 5) = Distance (3 and B)</a:t>
            </a:r>
          </a:p>
          <a:p>
            <a:pPr lvl="1"/>
            <a:r>
              <a:rPr lang="en-IN" sz="2000" dirty="0"/>
              <a:t>Distance (3 and A(2)) = Distance (B and A)</a:t>
            </a:r>
            <a:r>
              <a:rPr lang="en-IN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926319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926319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3898466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4679516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4703643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4343396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5140C-AE17-6D4D-8B37-6A319D4B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55" y="962305"/>
            <a:ext cx="2613880" cy="2128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14:cNvPr>
              <p14:cNvContentPartPr/>
              <p14:nvPr/>
            </p14:nvContentPartPr>
            <p14:xfrm>
              <a:off x="7101592" y="2208914"/>
              <a:ext cx="373333" cy="57157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EBA462-0BA1-F74A-B802-C8FE2DDF9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952" y="2199910"/>
                <a:ext cx="390974" cy="58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14:cNvPr>
              <p14:cNvContentPartPr/>
              <p14:nvPr/>
            </p14:nvContentPartPr>
            <p14:xfrm>
              <a:off x="8918669" y="989908"/>
              <a:ext cx="545859" cy="835717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C238ED-677B-BB43-BB15-B417D274FA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022" y="981263"/>
                <a:ext cx="563514" cy="85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Unsupervised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2" y="2469841"/>
            <a:ext cx="5997453" cy="4143358"/>
          </a:xfrm>
        </p:spPr>
        <p:txBody>
          <a:bodyPr>
            <a:normAutofit/>
          </a:bodyPr>
          <a:lstStyle/>
          <a:p>
            <a:r>
              <a:rPr lang="en-IN" sz="1800" dirty="0"/>
              <a:t>Here, we don’t need to supervise the model using Y, instead </a:t>
            </a:r>
            <a:r>
              <a:rPr lang="en-IN" sz="1800" b="1" dirty="0"/>
              <a:t>model will find information on its own</a:t>
            </a:r>
            <a:r>
              <a:rPr lang="en-IN" sz="1800" dirty="0"/>
              <a:t>.</a:t>
            </a:r>
          </a:p>
          <a:p>
            <a:pPr lvl="1"/>
            <a:r>
              <a:rPr lang="en-IN" sz="1600" dirty="0"/>
              <a:t>We only have X1, X2, . . . , </a:t>
            </a:r>
            <a:r>
              <a:rPr lang="en-IN" sz="1600" dirty="0" err="1"/>
              <a:t>Xp</a:t>
            </a:r>
            <a:r>
              <a:rPr lang="en-IN" sz="1600" dirty="0"/>
              <a:t> and Y is missing</a:t>
            </a:r>
          </a:p>
          <a:p>
            <a:pPr lvl="1"/>
            <a:endParaRPr lang="en-IN" sz="1800" dirty="0"/>
          </a:p>
          <a:p>
            <a:r>
              <a:rPr lang="en-IN" sz="1800" dirty="0"/>
              <a:t>Usage:</a:t>
            </a:r>
          </a:p>
          <a:p>
            <a:pPr lvl="1"/>
            <a:r>
              <a:rPr lang="en-IN" sz="1800" b="1" dirty="0"/>
              <a:t>Segmentation / Clustering</a:t>
            </a:r>
          </a:p>
          <a:p>
            <a:pPr lvl="1"/>
            <a:r>
              <a:rPr lang="en-IN" sz="1800" dirty="0"/>
              <a:t>Dimension Reduction</a:t>
            </a:r>
          </a:p>
          <a:p>
            <a:pPr lvl="1"/>
            <a:r>
              <a:rPr lang="en-IN" sz="1800" dirty="0"/>
              <a:t>Relationship mining</a:t>
            </a:r>
          </a:p>
          <a:p>
            <a:pPr lvl="1"/>
            <a:r>
              <a:rPr lang="en-IN" sz="1800" dirty="0"/>
              <a:t>Recommender System </a:t>
            </a:r>
          </a:p>
          <a:p>
            <a:pPr lvl="1"/>
            <a:endParaRPr lang="en-IN" sz="1800" dirty="0"/>
          </a:p>
          <a:p>
            <a:r>
              <a:rPr lang="en-IN" sz="1800" dirty="0"/>
              <a:t>Example:</a:t>
            </a:r>
          </a:p>
          <a:p>
            <a:pPr lvl="1"/>
            <a:r>
              <a:rPr lang="en-IN" sz="1800" dirty="0"/>
              <a:t>Find target segments for a newly launched SUV in market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9C7B-45D9-4F76-9040-9E82AB95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0" r="26662" b="-1"/>
          <a:stretch/>
        </p:blipFill>
        <p:spPr>
          <a:xfrm>
            <a:off x="6416567" y="10"/>
            <a:ext cx="5775431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they can no longer be moved around.</a:t>
            </a:r>
          </a:p>
          <a:p>
            <a:r>
              <a:rPr lang="en-IN" dirty="0"/>
              <a:t>Time complexity: not suitable for large datasets </a:t>
            </a:r>
          </a:p>
          <a:p>
            <a:r>
              <a:rPr lang="en-IN" dirty="0"/>
              <a:t>Very 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For instance, maybe the variables should be </a:t>
            </a:r>
            <a:r>
              <a:rPr lang="en-IN" sz="2400" dirty="0" err="1"/>
              <a:t>centered</a:t>
            </a:r>
            <a:r>
              <a:rPr lang="en-IN" sz="2400" dirty="0"/>
              <a:t> to have mean zero and scaled to have standard deviation one.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important for understanding the variation and grouping structure of a set of </a:t>
            </a:r>
            <a:r>
              <a:rPr lang="en-IN" b="1" dirty="0"/>
              <a:t>unlabelled data</a:t>
            </a:r>
            <a:r>
              <a:rPr lang="en-IN" dirty="0"/>
              <a:t>, and can be a useful pre-processor for supervised learning</a:t>
            </a:r>
          </a:p>
          <a:p>
            <a:r>
              <a:rPr lang="en-IN" dirty="0"/>
              <a:t>It is intrinsically </a:t>
            </a:r>
            <a:r>
              <a:rPr lang="en-IN" b="1" dirty="0"/>
              <a:t>more difficult </a:t>
            </a:r>
            <a:r>
              <a:rPr lang="en-IN" dirty="0"/>
              <a:t>than supervised learning because there is no gold standard (like an outcome variable) and no single objective (like test set accuracy)</a:t>
            </a:r>
          </a:p>
          <a:p>
            <a:r>
              <a:rPr lang="en-IN" dirty="0"/>
              <a:t>It is an active field of research, with many recently developed tools such as self-organizing maps, independent components analysis and spectral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85" y="2662047"/>
            <a:ext cx="3235570" cy="1335522"/>
          </a:xfrm>
        </p:spPr>
        <p:txBody>
          <a:bodyPr>
            <a:no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1B94-A2C7-7D43-8C29-A292B19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0A31-0D92-474B-B1FC-2E856BAA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You guys were awesome!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000" dirty="0"/>
              <a:t>Clustering is an exploratory method for identifying homogenous groups, subgroups or clusters in data</a:t>
            </a:r>
          </a:p>
          <a:p>
            <a:pPr lvl="1"/>
            <a:r>
              <a:rPr lang="en-IN" sz="1800" dirty="0"/>
              <a:t>Similar records in data should belong to the same cluster</a:t>
            </a:r>
          </a:p>
          <a:p>
            <a:pPr lvl="1"/>
            <a:r>
              <a:rPr lang="en-IN" sz="18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</a:t>
            </a:r>
            <a:r>
              <a:rPr lang="en-IN" sz="1800" b="1" dirty="0"/>
              <a:t>assign objects to k clusters </a:t>
            </a:r>
            <a:r>
              <a:rPr lang="en-IN" sz="1800" dirty="0"/>
              <a:t>and compute centroid</a:t>
            </a:r>
          </a:p>
          <a:p>
            <a:r>
              <a:rPr lang="en-IN" sz="1800" b="1" dirty="0"/>
              <a:t>Assign each observation to their closest centroid</a:t>
            </a:r>
            <a:r>
              <a:rPr lang="en-IN" sz="1800" dirty="0"/>
              <a:t>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b="1" dirty="0"/>
              <a:t>Update cluster centroid </a:t>
            </a:r>
            <a:r>
              <a:rPr lang="en-IN" sz="1800" dirty="0"/>
              <a:t>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1679</Words>
  <Application>Microsoft Macintosh PowerPoint</Application>
  <PresentationFormat>Widescreen</PresentationFormat>
  <Paragraphs>247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Example - Clustering for Market Segmentation</vt:lpstr>
      <vt:lpstr>Clustering</vt:lpstr>
      <vt:lpstr>Clustering</vt:lpstr>
      <vt:lpstr>Clustering methods:</vt:lpstr>
      <vt:lpstr>K-means clustering</vt:lpstr>
      <vt:lpstr>K-means clustering Algorithm</vt:lpstr>
      <vt:lpstr>Example The progress of the K-means algorithm with K=3 (Cluster – Centroid – Cluster – Centroid (loop))</vt:lpstr>
      <vt:lpstr>Math behind K-means</vt:lpstr>
      <vt:lpstr>Math behind K-means</vt:lpstr>
      <vt:lpstr>Math behind K-means</vt:lpstr>
      <vt:lpstr>Math behind K-means</vt:lpstr>
      <vt:lpstr>Determining optimal value of K:</vt:lpstr>
      <vt:lpstr>Elbow method:</vt:lpstr>
      <vt:lpstr>Challenges with K-means:</vt:lpstr>
      <vt:lpstr>Case Study University wants to figure out their actual competition! Can you help?? 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Distance between Clusters: </vt:lpstr>
      <vt:lpstr>PowerPoint Presentation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Disadvantages of Hierarchical Clustering</vt:lpstr>
      <vt:lpstr>Practical Issues with Clustering</vt:lpstr>
      <vt:lpstr>Conclusions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29</cp:revision>
  <dcterms:created xsi:type="dcterms:W3CDTF">2020-01-17T14:26:09Z</dcterms:created>
  <dcterms:modified xsi:type="dcterms:W3CDTF">2020-01-17T17:19:34Z</dcterms:modified>
</cp:coreProperties>
</file>